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90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2021-04-12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457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2021-04-12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7899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2021-04-12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0153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2021-04-12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5355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2021-04-12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6983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2021-04-12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5470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2021-04-12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524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2021-04-12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5481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2021-04-12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5234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2021-04-12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1749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2021-04-12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8796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D1E74-8D7E-4FA0-B92F-14D271050A7E}" type="datetimeFigureOut">
              <a:rPr lang="ko-KR" altLang="en-US" smtClean="0"/>
              <a:t>2021-04-12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7478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abs.go.kr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bs.go.kr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11516497" cy="6394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3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교육명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2021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학년도 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학기 연구실 신규 및 정기 안전교육</a:t>
            </a: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교육대상</a:t>
            </a: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가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관련대학 및 연구기관 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이과대학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공과대학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사범대학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가정교육과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ko-KR" altLang="en-US" sz="13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나노정보과학기술원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공용기기원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나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상기 대학 및 연구기관에 소속된 전임교원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연구원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대학원생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석사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박사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ko-KR" altLang="en-US" sz="13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학부생</a:t>
            </a: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3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교육기간 </a:t>
            </a:r>
            <a:r>
              <a:rPr lang="en-US" altLang="ko-KR" sz="13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3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신규</a:t>
            </a:r>
            <a:r>
              <a:rPr lang="en-US" altLang="ko-KR" sz="13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(04.12~05.30) / </a:t>
            </a:r>
            <a:r>
              <a:rPr lang="ko-KR" altLang="en-US" sz="13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정기</a:t>
            </a:r>
            <a:r>
              <a:rPr lang="en-US" altLang="ko-KR" sz="1300" b="1" u="sng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(: </a:t>
            </a:r>
            <a:r>
              <a:rPr lang="en-US" altLang="ko-KR" sz="13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04.12~06.14)</a:t>
            </a:r>
            <a:endParaRPr lang="en-US" altLang="ko-KR" sz="1300" b="1" u="sng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교육내용 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법사항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소방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안전장비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전기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MSDS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등 그 밖에 안전관리에 관한 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사항</a:t>
            </a: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관련근거 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연구실 안전환경 조성에 관한 법률 제 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18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교육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․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훈련 등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6. 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교육방법 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국가연구안전관리시스템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→ 안전교육 시스템 접속 후 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교육수강</a:t>
            </a: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ko-KR" altLang="en-US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7. 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이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수기준</a:t>
            </a: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※ 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단 실험활동을 하지 않는 관련 학과 일지라도 위험물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위험기계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유해물질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취급 할 경우 교육이수 시간은 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시간임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700213" y="2970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386883"/>
              </p:ext>
            </p:extLst>
          </p:nvPr>
        </p:nvGraphicFramePr>
        <p:xfrm>
          <a:off x="158794" y="4015622"/>
          <a:ext cx="11412024" cy="1892492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092563"/>
                <a:gridCol w="3749368"/>
                <a:gridCol w="5378538"/>
                <a:gridCol w="1191555"/>
              </a:tblGrid>
              <a:tr h="2666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effectLst/>
                        </a:rPr>
                        <a:t>대상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effectLst/>
                        </a:rPr>
                        <a:t>구분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effectLst/>
                        </a:rPr>
                        <a:t>관련학과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effectLst/>
                        </a:rPr>
                        <a:t>비고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</a:tr>
              <a:tr h="50154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effectLst/>
                        </a:rPr>
                        <a:t>신규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effectLst/>
                        </a:rPr>
                        <a:t>전체</a:t>
                      </a:r>
                      <a:endParaRPr lang="en-US" altLang="ko-KR" sz="1000" kern="0" spc="0" dirty="0" smtClean="0"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신규 입학생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: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학부생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대학원생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effectLst/>
                        </a:rPr>
                        <a:t>모든학과</a:t>
                      </a:r>
                      <a:r>
                        <a:rPr lang="ko-KR" altLang="en-US" sz="1000" kern="0" spc="0" dirty="0">
                          <a:effectLst/>
                        </a:rPr>
                        <a:t> 동일</a:t>
                      </a:r>
                      <a:r>
                        <a:rPr lang="en-US" altLang="ko-KR" sz="1000" kern="0" spc="0" dirty="0">
                          <a:effectLst/>
                        </a:rPr>
                        <a:t>(</a:t>
                      </a:r>
                      <a:r>
                        <a:rPr lang="ko-KR" altLang="en-US" sz="1000" kern="0" spc="0" dirty="0" err="1">
                          <a:effectLst/>
                        </a:rPr>
                        <a:t>구분없음</a:t>
                      </a:r>
                      <a:r>
                        <a:rPr lang="en-US" altLang="ko-KR" sz="1000" kern="0" spc="0" dirty="0">
                          <a:effectLst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effectLst/>
                        </a:rPr>
                        <a:t>온라인교육</a:t>
                      </a:r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effectLst/>
                        </a:rPr>
                        <a:t>(2</a:t>
                      </a:r>
                      <a:r>
                        <a:rPr lang="ko-KR" altLang="en-US" sz="1000" kern="0" spc="0">
                          <a:effectLst/>
                        </a:rPr>
                        <a:t>시간</a:t>
                      </a:r>
                      <a:r>
                        <a:rPr lang="en-US" altLang="ko-KR" sz="1000" kern="0" spc="0">
                          <a:effectLst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</a:tr>
              <a:tr h="562142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40" dirty="0">
                          <a:effectLst/>
                        </a:rPr>
                        <a:t>정기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40" dirty="0" smtClean="0">
                          <a:effectLst/>
                        </a:rPr>
                        <a:t>실험활동 연구종사자</a:t>
                      </a:r>
                      <a:endParaRPr lang="en-US" altLang="ko-KR" sz="1000" kern="0" spc="-140" dirty="0" smtClean="0"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4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ko-KR" altLang="en-US" sz="1000" kern="0" spc="-14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전임교원</a:t>
                      </a:r>
                      <a:r>
                        <a:rPr lang="en-US" altLang="ko-KR" sz="1000" kern="0" spc="-14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kern="0" spc="-14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연구원</a:t>
                      </a:r>
                      <a:r>
                        <a:rPr lang="en-US" altLang="ko-KR" sz="1000" kern="0" spc="-14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kern="0" spc="-14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재학생</a:t>
                      </a:r>
                      <a:r>
                        <a:rPr lang="en-US" altLang="ko-KR" sz="1000" kern="0" spc="-14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ko-KR" altLang="en-US" sz="1000" kern="0" spc="-14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학부생</a:t>
                      </a:r>
                      <a:r>
                        <a:rPr lang="en-US" altLang="ko-KR" sz="1000" kern="0" spc="-14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kern="0" spc="-14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대학원생</a:t>
                      </a:r>
                      <a:r>
                        <a:rPr lang="en-US" altLang="ko-KR" sz="1000" kern="0" spc="-14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)) </a:t>
                      </a:r>
                      <a:endParaRPr lang="ko-KR" altLang="en-US" sz="1000" kern="0" spc="-14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20" dirty="0" err="1">
                          <a:effectLst/>
                        </a:rPr>
                        <a:t>물리반도체과학부</a:t>
                      </a:r>
                      <a:r>
                        <a:rPr lang="en-US" altLang="ko-KR" sz="1000" kern="0" spc="-120" dirty="0">
                          <a:effectLst/>
                        </a:rPr>
                        <a:t>, </a:t>
                      </a:r>
                      <a:r>
                        <a:rPr lang="ko-KR" altLang="en-US" sz="1000" kern="0" spc="-120" dirty="0">
                          <a:effectLst/>
                        </a:rPr>
                        <a:t>화학과</a:t>
                      </a:r>
                      <a:r>
                        <a:rPr lang="en-US" altLang="ko-KR" sz="1000" kern="0" spc="-120" dirty="0">
                          <a:effectLst/>
                        </a:rPr>
                        <a:t>, </a:t>
                      </a:r>
                      <a:r>
                        <a:rPr lang="ko-KR" altLang="en-US" sz="1000" kern="0" spc="-120" dirty="0" err="1">
                          <a:effectLst/>
                        </a:rPr>
                        <a:t>바이오환경과학과</a:t>
                      </a:r>
                      <a:r>
                        <a:rPr lang="en-US" altLang="ko-KR" sz="1000" kern="0" spc="-120" dirty="0">
                          <a:effectLst/>
                        </a:rPr>
                        <a:t>, </a:t>
                      </a:r>
                      <a:r>
                        <a:rPr lang="ko-KR" altLang="en-US" sz="1000" kern="0" spc="-120" dirty="0">
                          <a:effectLst/>
                        </a:rPr>
                        <a:t>생명과학과</a:t>
                      </a:r>
                      <a:r>
                        <a:rPr lang="en-US" altLang="ko-KR" sz="1000" kern="0" spc="-120" dirty="0">
                          <a:effectLst/>
                        </a:rPr>
                        <a:t>, </a:t>
                      </a:r>
                      <a:r>
                        <a:rPr lang="ko-KR" altLang="en-US" sz="1000" kern="0" spc="-120" dirty="0">
                          <a:effectLst/>
                        </a:rPr>
                        <a:t>식품생명공학과</a:t>
                      </a:r>
                      <a:r>
                        <a:rPr lang="en-US" altLang="ko-KR" sz="1000" kern="0" spc="-120" dirty="0">
                          <a:effectLst/>
                        </a:rPr>
                        <a:t>, </a:t>
                      </a:r>
                      <a:r>
                        <a:rPr lang="ko-KR" altLang="en-US" sz="1000" kern="0" spc="-120" dirty="0" err="1">
                          <a:effectLst/>
                        </a:rPr>
                        <a:t>의생명공학과</a:t>
                      </a:r>
                      <a:r>
                        <a:rPr lang="en-US" altLang="ko-KR" sz="1000" kern="0" spc="-120" dirty="0">
                          <a:effectLst/>
                        </a:rPr>
                        <a:t>, </a:t>
                      </a:r>
                      <a:r>
                        <a:rPr lang="ko-KR" altLang="en-US" sz="1000" kern="0" spc="-120" dirty="0">
                          <a:effectLst/>
                        </a:rPr>
                        <a:t>기계로봇에너지공학과</a:t>
                      </a:r>
                      <a:r>
                        <a:rPr lang="en-US" altLang="ko-KR" sz="1000" kern="0" spc="-120" dirty="0">
                          <a:effectLst/>
                        </a:rPr>
                        <a:t>, </a:t>
                      </a:r>
                      <a:r>
                        <a:rPr lang="ko-KR" altLang="en-US" sz="1000" kern="0" spc="-120" dirty="0">
                          <a:effectLst/>
                        </a:rPr>
                        <a:t>건설환경공학과</a:t>
                      </a:r>
                      <a:r>
                        <a:rPr lang="en-US" altLang="ko-KR" sz="1000" kern="0" spc="-120" dirty="0">
                          <a:effectLst/>
                        </a:rPr>
                        <a:t>, </a:t>
                      </a:r>
                      <a:r>
                        <a:rPr lang="ko-KR" altLang="en-US" sz="1000" kern="0" spc="-120" dirty="0">
                          <a:effectLst/>
                        </a:rPr>
                        <a:t>융합에너지신소재공학과</a:t>
                      </a:r>
                      <a:r>
                        <a:rPr lang="en-US" altLang="ko-KR" sz="1000" kern="0" spc="-120" dirty="0">
                          <a:effectLst/>
                        </a:rPr>
                        <a:t>, </a:t>
                      </a:r>
                      <a:r>
                        <a:rPr lang="ko-KR" altLang="en-US" sz="1000" kern="0" spc="-120" dirty="0">
                          <a:effectLst/>
                        </a:rPr>
                        <a:t>화공생물공학과</a:t>
                      </a:r>
                      <a:r>
                        <a:rPr lang="en-US" altLang="ko-KR" sz="1000" kern="0" spc="-120" dirty="0">
                          <a:effectLst/>
                        </a:rPr>
                        <a:t>, </a:t>
                      </a:r>
                      <a:r>
                        <a:rPr lang="ko-KR" altLang="en-US" sz="1000" kern="0" spc="-120" dirty="0">
                          <a:effectLst/>
                        </a:rPr>
                        <a:t>약학과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40">
                          <a:effectLst/>
                        </a:rPr>
                        <a:t>온라인교육</a:t>
                      </a:r>
                      <a:endParaRPr lang="ko-KR" altLang="en-US" sz="1000" kern="0" spc="0"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240">
                          <a:effectLst/>
                        </a:rPr>
                        <a:t>(6</a:t>
                      </a:r>
                      <a:r>
                        <a:rPr lang="ko-KR" altLang="en-US" sz="1000" kern="0" spc="-240">
                          <a:effectLst/>
                        </a:rPr>
                        <a:t>시간</a:t>
                      </a:r>
                      <a:r>
                        <a:rPr lang="en-US" altLang="ko-KR" sz="1000" kern="0" spc="-240">
                          <a:effectLst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</a:tr>
              <a:tr h="5621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30" dirty="0" smtClean="0">
                          <a:effectLst/>
                        </a:rPr>
                        <a:t>실험활동을 </a:t>
                      </a:r>
                      <a:r>
                        <a:rPr lang="ko-KR" altLang="en-US" sz="1000" kern="0" spc="-230" dirty="0" err="1" smtClean="0">
                          <a:effectLst/>
                        </a:rPr>
                        <a:t>하지않은</a:t>
                      </a:r>
                      <a:r>
                        <a:rPr lang="ko-KR" altLang="en-US" sz="1000" kern="0" spc="-230" dirty="0" smtClean="0">
                          <a:effectLst/>
                        </a:rPr>
                        <a:t> 연구종사자</a:t>
                      </a:r>
                      <a:endParaRPr lang="en-US" altLang="ko-KR" sz="1000" kern="0" spc="-230" dirty="0" smtClean="0"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4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ko-KR" altLang="en-US" sz="1000" kern="0" spc="-14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전임교원</a:t>
                      </a:r>
                      <a:r>
                        <a:rPr lang="en-US" altLang="ko-KR" sz="1000" kern="0" spc="-14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kern="0" spc="-14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연구원</a:t>
                      </a:r>
                      <a:r>
                        <a:rPr lang="en-US" altLang="ko-KR" sz="1000" kern="0" spc="-14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kern="0" spc="-14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재학생</a:t>
                      </a:r>
                      <a:r>
                        <a:rPr lang="en-US" altLang="ko-KR" sz="1000" kern="0" spc="-14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ko-KR" altLang="en-US" sz="1000" kern="0" spc="-14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학부생</a:t>
                      </a:r>
                      <a:r>
                        <a:rPr lang="en-US" altLang="ko-KR" sz="1000" kern="0" spc="-14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kern="0" spc="-14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대학원생</a:t>
                      </a:r>
                      <a:r>
                        <a:rPr lang="en-US" altLang="ko-KR" sz="1000" kern="0" spc="-14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)) </a:t>
                      </a:r>
                      <a:endParaRPr lang="ko-KR" altLang="en-US" sz="1000" kern="0" spc="-23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60" dirty="0">
                          <a:effectLst/>
                        </a:rPr>
                        <a:t>수학과</a:t>
                      </a:r>
                      <a:r>
                        <a:rPr lang="en-US" altLang="ko-KR" sz="1000" kern="0" spc="-60" dirty="0">
                          <a:effectLst/>
                        </a:rPr>
                        <a:t>, </a:t>
                      </a:r>
                      <a:r>
                        <a:rPr lang="ko-KR" altLang="en-US" sz="1000" kern="0" spc="-60" dirty="0">
                          <a:effectLst/>
                        </a:rPr>
                        <a:t>통계학과</a:t>
                      </a:r>
                      <a:r>
                        <a:rPr lang="en-US" altLang="ko-KR" sz="1000" kern="0" spc="-60" dirty="0">
                          <a:effectLst/>
                        </a:rPr>
                        <a:t>, </a:t>
                      </a:r>
                      <a:r>
                        <a:rPr lang="ko-KR" altLang="en-US" sz="1000" kern="0" spc="-60" dirty="0">
                          <a:effectLst/>
                        </a:rPr>
                        <a:t>건축공학부</a:t>
                      </a:r>
                      <a:r>
                        <a:rPr lang="en-US" altLang="ko-KR" sz="1000" kern="0" spc="-60" dirty="0">
                          <a:effectLst/>
                        </a:rPr>
                        <a:t>, </a:t>
                      </a:r>
                      <a:r>
                        <a:rPr lang="ko-KR" altLang="en-US" sz="1000" kern="0" spc="-60" dirty="0">
                          <a:effectLst/>
                        </a:rPr>
                        <a:t>전기전자공학과</a:t>
                      </a:r>
                      <a:r>
                        <a:rPr lang="en-US" altLang="ko-KR" sz="1000" kern="0" spc="-60" dirty="0">
                          <a:effectLst/>
                        </a:rPr>
                        <a:t>, </a:t>
                      </a:r>
                      <a:r>
                        <a:rPr lang="ko-KR" altLang="en-US" sz="1000" kern="0" spc="-60" dirty="0">
                          <a:effectLst/>
                        </a:rPr>
                        <a:t>컴퓨터정보통신공학부</a:t>
                      </a:r>
                      <a:r>
                        <a:rPr lang="en-US" altLang="ko-KR" sz="1000" kern="0" spc="-60" dirty="0">
                          <a:effectLst/>
                        </a:rPr>
                        <a:t>, </a:t>
                      </a:r>
                      <a:r>
                        <a:rPr lang="ko-KR" altLang="en-US" sz="1000" kern="0" spc="-60" dirty="0">
                          <a:effectLst/>
                        </a:rPr>
                        <a:t>멀티미디어공학과</a:t>
                      </a:r>
                      <a:r>
                        <a:rPr lang="en-US" altLang="ko-KR" sz="1000" kern="0" spc="-60" dirty="0">
                          <a:effectLst/>
                        </a:rPr>
                        <a:t>, </a:t>
                      </a:r>
                      <a:r>
                        <a:rPr lang="ko-KR" altLang="en-US" sz="1000" kern="0" spc="-60" dirty="0">
                          <a:effectLst/>
                        </a:rPr>
                        <a:t>산업시스템공학과</a:t>
                      </a:r>
                      <a:r>
                        <a:rPr lang="en-US" altLang="ko-KR" sz="1000" kern="0" spc="-60" dirty="0">
                          <a:effectLst/>
                        </a:rPr>
                        <a:t>, </a:t>
                      </a:r>
                      <a:r>
                        <a:rPr lang="ko-KR" altLang="en-US" sz="1000" kern="0" spc="-60" dirty="0">
                          <a:effectLst/>
                        </a:rPr>
                        <a:t>가정교육과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80" dirty="0">
                          <a:effectLst/>
                        </a:rPr>
                        <a:t>온라인교육</a:t>
                      </a:r>
                      <a:endParaRPr lang="ko-KR" altLang="en-US" sz="1000" kern="0" spc="0" dirty="0"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80" dirty="0">
                          <a:effectLst/>
                        </a:rPr>
                        <a:t>(3</a:t>
                      </a:r>
                      <a:r>
                        <a:rPr lang="ko-KR" altLang="en-US" sz="1000" kern="0" spc="-180" dirty="0">
                          <a:effectLst/>
                        </a:rPr>
                        <a:t>시간</a:t>
                      </a:r>
                      <a:r>
                        <a:rPr lang="en-US" altLang="ko-KR" sz="1000" kern="0" spc="-180" dirty="0">
                          <a:effectLst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</a:tr>
            </a:tbl>
          </a:graphicData>
        </a:graphic>
      </p:graphicFrame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1102685" y="25130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7958477"/>
              </p:ext>
            </p:extLst>
          </p:nvPr>
        </p:nvGraphicFramePr>
        <p:xfrm>
          <a:off x="158794" y="2477102"/>
          <a:ext cx="11412024" cy="1052576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409999"/>
                <a:gridCol w="10002025"/>
              </a:tblGrid>
              <a:tr h="1628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effectLst/>
                        </a:rPr>
                        <a:t>구분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effectLst/>
                        </a:rPr>
                        <a:t>내용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</a:tr>
              <a:tr h="6940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effectLst/>
                        </a:rPr>
                        <a:t>안전관리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effectLst/>
                        </a:rPr>
                        <a:t>시스템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effectLst/>
                        </a:rPr>
                        <a:t>▪ 주소 </a:t>
                      </a:r>
                      <a:r>
                        <a:rPr lang="en-US" altLang="ko-KR" sz="1000" kern="0" spc="0" dirty="0">
                          <a:effectLst/>
                        </a:rPr>
                        <a:t>: </a:t>
                      </a:r>
                      <a:r>
                        <a:rPr lang="en-US" altLang="ko-KR" sz="1000" u="sng" kern="0" spc="0" dirty="0">
                          <a:effectLst/>
                          <a:uFill>
                            <a:solidFill>
                              <a:srgbClr val="0000FF"/>
                            </a:solidFill>
                          </a:uFill>
                          <a:hlinkClick r:id="rId2"/>
                        </a:rPr>
                        <a:t>https://www.labs.go.kr</a:t>
                      </a:r>
                      <a:r>
                        <a:rPr lang="ko-KR" altLang="en-US" sz="1000" kern="0" spc="0" dirty="0">
                          <a:effectLst/>
                        </a:rPr>
                        <a:t> </a:t>
                      </a:r>
                      <a:r>
                        <a:rPr lang="en-US" altLang="ko-KR" sz="1000" kern="0" spc="0" dirty="0">
                          <a:effectLst/>
                        </a:rPr>
                        <a:t>/ </a:t>
                      </a:r>
                      <a:r>
                        <a:rPr lang="ko-KR" altLang="en-US" sz="1000" kern="0" spc="0" dirty="0">
                          <a:effectLst/>
                        </a:rPr>
                        <a:t>회원가입 후 교육수강</a:t>
                      </a: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effectLst/>
                        </a:rPr>
                        <a:t>▪ </a:t>
                      </a:r>
                      <a:r>
                        <a:rPr lang="ko-KR" altLang="en-US" sz="1000" kern="0" spc="0" dirty="0" err="1">
                          <a:effectLst/>
                        </a:rPr>
                        <a:t>소속별</a:t>
                      </a:r>
                      <a:r>
                        <a:rPr lang="ko-KR" altLang="en-US" sz="1000" kern="0" spc="0" dirty="0">
                          <a:effectLst/>
                        </a:rPr>
                        <a:t> 회원가입 기준 </a:t>
                      </a: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effectLst/>
                        </a:rPr>
                        <a:t>⇒ 이과대학</a:t>
                      </a:r>
                      <a:r>
                        <a:rPr lang="en-US" altLang="ko-KR" sz="1000" kern="0" spc="0" dirty="0">
                          <a:effectLst/>
                        </a:rPr>
                        <a:t>, </a:t>
                      </a:r>
                      <a:r>
                        <a:rPr lang="ko-KR" altLang="en-US" sz="1000" kern="0" spc="0" dirty="0">
                          <a:effectLst/>
                        </a:rPr>
                        <a:t>공과대학</a:t>
                      </a:r>
                      <a:r>
                        <a:rPr lang="en-US" altLang="ko-KR" sz="1000" kern="0" spc="0" dirty="0">
                          <a:effectLst/>
                        </a:rPr>
                        <a:t>, </a:t>
                      </a:r>
                      <a:r>
                        <a:rPr lang="ko-KR" altLang="en-US" sz="1000" kern="0" spc="0" dirty="0">
                          <a:effectLst/>
                        </a:rPr>
                        <a:t>사범대학</a:t>
                      </a:r>
                      <a:r>
                        <a:rPr lang="en-US" altLang="ko-KR" sz="1000" kern="0" spc="0" dirty="0">
                          <a:effectLst/>
                        </a:rPr>
                        <a:t>(</a:t>
                      </a:r>
                      <a:r>
                        <a:rPr lang="ko-KR" altLang="en-US" sz="1000" kern="0" spc="0" dirty="0">
                          <a:effectLst/>
                        </a:rPr>
                        <a:t>가정교육과</a:t>
                      </a:r>
                      <a:r>
                        <a:rPr lang="en-US" altLang="ko-KR" sz="1000" kern="0" spc="0" dirty="0">
                          <a:effectLst/>
                        </a:rPr>
                        <a:t>) : </a:t>
                      </a:r>
                      <a:r>
                        <a:rPr lang="ko-KR" altLang="en-US" sz="1000" kern="0" spc="0" dirty="0">
                          <a:effectLst/>
                        </a:rPr>
                        <a:t>동국대학교</a:t>
                      </a:r>
                      <a:r>
                        <a:rPr lang="en-US" altLang="ko-KR" sz="1000" kern="0" spc="0" dirty="0">
                          <a:effectLst/>
                        </a:rPr>
                        <a:t>(</a:t>
                      </a:r>
                      <a:r>
                        <a:rPr lang="ko-KR" altLang="en-US" sz="1000" kern="0" spc="0" dirty="0">
                          <a:effectLst/>
                        </a:rPr>
                        <a:t>서울캠퍼스</a:t>
                      </a:r>
                      <a:r>
                        <a:rPr lang="en-US" altLang="ko-KR" sz="1000" kern="0" spc="0" dirty="0">
                          <a:effectLst/>
                        </a:rPr>
                        <a:t>)</a:t>
                      </a:r>
                      <a:endParaRPr lang="ko-KR" altLang="en-US" sz="1000" kern="0" spc="0" dirty="0"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effectLst/>
                        </a:rPr>
                        <a:t>⇒ </a:t>
                      </a:r>
                      <a:r>
                        <a:rPr lang="ko-KR" altLang="en-US" sz="1000" kern="0" spc="0" dirty="0" err="1">
                          <a:effectLst/>
                        </a:rPr>
                        <a:t>바이오시스템대학</a:t>
                      </a:r>
                      <a:r>
                        <a:rPr lang="en-US" altLang="ko-KR" sz="1000" kern="0" spc="0" dirty="0">
                          <a:effectLst/>
                        </a:rPr>
                        <a:t>, </a:t>
                      </a:r>
                      <a:r>
                        <a:rPr lang="ko-KR" altLang="en-US" sz="1000" kern="0" spc="0" dirty="0">
                          <a:effectLst/>
                        </a:rPr>
                        <a:t>약학대학 </a:t>
                      </a:r>
                      <a:r>
                        <a:rPr lang="en-US" altLang="ko-KR" sz="1000" kern="0" spc="0" dirty="0">
                          <a:effectLst/>
                        </a:rPr>
                        <a:t>: </a:t>
                      </a:r>
                      <a:r>
                        <a:rPr lang="ko-KR" altLang="en-US" sz="1000" kern="0" spc="0" dirty="0">
                          <a:effectLst/>
                        </a:rPr>
                        <a:t>동국대학교</a:t>
                      </a:r>
                      <a:r>
                        <a:rPr lang="en-US" altLang="ko-KR" sz="1000" kern="0" spc="0" dirty="0">
                          <a:effectLst/>
                        </a:rPr>
                        <a:t>(</a:t>
                      </a:r>
                      <a:r>
                        <a:rPr lang="ko-KR" altLang="en-US" sz="1000" kern="0" spc="0" dirty="0" err="1">
                          <a:effectLst/>
                        </a:rPr>
                        <a:t>바이오메디캠퍼스</a:t>
                      </a:r>
                      <a:r>
                        <a:rPr lang="en-US" altLang="ko-KR" sz="1000" kern="0" spc="0" dirty="0">
                          <a:effectLst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</a:tr>
            </a:tbl>
          </a:graphicData>
        </a:graphic>
      </p:graphicFrame>
      <p:sp>
        <p:nvSpPr>
          <p:cNvPr id="17" name="Rectangle 3">
            <a:hlinkClick r:id="rId2"/>
          </p:cNvPr>
          <p:cNvSpPr>
            <a:spLocks noChangeArrowheads="1"/>
          </p:cNvSpPr>
          <p:nvPr/>
        </p:nvSpPr>
        <p:spPr bwMode="auto">
          <a:xfrm>
            <a:off x="213432" y="280761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3526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b="26672"/>
          <a:stretch/>
        </p:blipFill>
        <p:spPr>
          <a:xfrm>
            <a:off x="1874008" y="12032"/>
            <a:ext cx="8858160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13811" y="4800595"/>
            <a:ext cx="842123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200" dirty="0" smtClean="0"/>
              <a:t>국가연구안전정보 시스템 접속 </a:t>
            </a:r>
            <a:r>
              <a:rPr lang="en-US" altLang="ko-KR" sz="1200" dirty="0" smtClean="0"/>
              <a:t>: </a:t>
            </a:r>
            <a:r>
              <a:rPr lang="en-US" altLang="ko-KR" sz="1200" dirty="0" smtClean="0">
                <a:hlinkClick r:id="rId3"/>
              </a:rPr>
              <a:t>https://www.labs.go.kr</a:t>
            </a:r>
            <a:endParaRPr lang="en-US" altLang="ko-KR" sz="1200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200" dirty="0" smtClean="0"/>
              <a:t>회원가입 조건 </a:t>
            </a:r>
            <a:r>
              <a:rPr lang="ko-KR" altLang="en-US" sz="1200" b="1" dirty="0" smtClean="0">
                <a:solidFill>
                  <a:srgbClr val="0000FF"/>
                </a:solidFill>
              </a:rPr>
              <a:t>클릭 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기관 선택 시 아래 참조</a:t>
            </a:r>
            <a:r>
              <a:rPr lang="en-US" altLang="ko-KR" sz="1200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rgbClr val="FF0000"/>
                </a:solidFill>
              </a:rPr>
              <a:t>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  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가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이과대학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공과대학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사범대학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가정교육과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) :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동국대학교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서울캠퍼스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rgbClr val="0000FF"/>
                </a:solidFill>
              </a:rPr>
              <a:t> </a:t>
            </a:r>
            <a:r>
              <a:rPr lang="en-US" altLang="ko-KR" sz="1200" b="1" dirty="0" smtClean="0">
                <a:solidFill>
                  <a:srgbClr val="0000FF"/>
                </a:solidFill>
              </a:rPr>
              <a:t>   </a:t>
            </a:r>
            <a:r>
              <a:rPr lang="ko-KR" altLang="en-US" sz="1200" b="1" dirty="0" smtClean="0">
                <a:solidFill>
                  <a:srgbClr val="0000FF"/>
                </a:solidFill>
              </a:rPr>
              <a:t>나</a:t>
            </a:r>
            <a:r>
              <a:rPr lang="en-US" altLang="ko-KR" sz="1200" b="1" dirty="0" smtClean="0">
                <a:solidFill>
                  <a:srgbClr val="0000FF"/>
                </a:solidFill>
              </a:rPr>
              <a:t>. </a:t>
            </a:r>
            <a:r>
              <a:rPr lang="ko-KR" altLang="en-US" sz="1200" b="1" dirty="0" err="1" smtClean="0">
                <a:solidFill>
                  <a:srgbClr val="0000FF"/>
                </a:solidFill>
              </a:rPr>
              <a:t>바이오시스템대학</a:t>
            </a:r>
            <a:r>
              <a:rPr lang="en-US" altLang="ko-KR" sz="1200" b="1" dirty="0">
                <a:solidFill>
                  <a:srgbClr val="0000FF"/>
                </a:solidFill>
              </a:rPr>
              <a:t>, </a:t>
            </a:r>
            <a:r>
              <a:rPr lang="ko-KR" altLang="en-US" sz="1200" b="1" dirty="0">
                <a:solidFill>
                  <a:srgbClr val="0000FF"/>
                </a:solidFill>
              </a:rPr>
              <a:t>약학대학 </a:t>
            </a:r>
            <a:r>
              <a:rPr lang="en-US" altLang="ko-KR" sz="1200" b="1" dirty="0">
                <a:solidFill>
                  <a:srgbClr val="0000FF"/>
                </a:solidFill>
              </a:rPr>
              <a:t>: </a:t>
            </a:r>
            <a:r>
              <a:rPr lang="ko-KR" altLang="en-US" sz="1200" b="1" dirty="0">
                <a:solidFill>
                  <a:srgbClr val="0000FF"/>
                </a:solidFill>
              </a:rPr>
              <a:t>동국대학교</a:t>
            </a:r>
            <a:r>
              <a:rPr lang="en-US" altLang="ko-KR" sz="1200" b="1" dirty="0">
                <a:solidFill>
                  <a:srgbClr val="0000FF"/>
                </a:solidFill>
              </a:rPr>
              <a:t>(</a:t>
            </a:r>
            <a:r>
              <a:rPr lang="ko-KR" altLang="en-US" sz="1200" b="1" dirty="0" err="1">
                <a:solidFill>
                  <a:srgbClr val="0000FF"/>
                </a:solidFill>
              </a:rPr>
              <a:t>바이오메디캠퍼스</a:t>
            </a:r>
            <a:r>
              <a:rPr lang="en-US" altLang="ko-KR" sz="1200" b="1" dirty="0">
                <a:solidFill>
                  <a:srgbClr val="0000FF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3. </a:t>
            </a:r>
            <a:r>
              <a:rPr lang="ko-KR" altLang="en-US" sz="1200" b="1" dirty="0" smtClean="0"/>
              <a:t>회원가입 후 </a:t>
            </a:r>
            <a:r>
              <a:rPr lang="en-US" altLang="ko-KR" sz="1200" b="1" dirty="0" smtClean="0"/>
              <a:t>1</a:t>
            </a:r>
            <a:r>
              <a:rPr lang="ko-KR" altLang="en-US" sz="1200" b="1" dirty="0" smtClean="0"/>
              <a:t>시간 이내로 자동 승인</a:t>
            </a:r>
            <a:r>
              <a:rPr lang="ko-KR" altLang="en-US" sz="1200" dirty="0" smtClean="0"/>
              <a:t>됨</a:t>
            </a:r>
            <a:endParaRPr lang="en-US" altLang="ko-KR" sz="1200" dirty="0" smtClean="0"/>
          </a:p>
          <a:p>
            <a:r>
              <a:rPr lang="en-US" altLang="ko-KR" sz="1200" dirty="0" smtClean="0"/>
              <a:t>     - </a:t>
            </a:r>
            <a:r>
              <a:rPr lang="ko-KR" altLang="en-US" sz="1200" dirty="0" smtClean="0"/>
              <a:t>미 승인 시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서울캠퍼스 ☎ </a:t>
            </a:r>
            <a:r>
              <a:rPr lang="en-US" altLang="ko-KR" sz="1200" dirty="0" smtClean="0"/>
              <a:t>02-2260-8568(</a:t>
            </a:r>
            <a:r>
              <a:rPr lang="ko-KR" altLang="en-US" sz="1200" dirty="0" err="1"/>
              <a:t>시설안전팀</a:t>
            </a:r>
            <a:r>
              <a:rPr lang="en-US" altLang="ko-KR" sz="1200" dirty="0" smtClean="0"/>
              <a:t>) / </a:t>
            </a:r>
            <a:r>
              <a:rPr lang="ko-KR" altLang="en-US" sz="1200" dirty="0" err="1" smtClean="0"/>
              <a:t>바이오메디캠퍼스</a:t>
            </a:r>
            <a:r>
              <a:rPr lang="ko-KR" altLang="en-US" sz="1200" dirty="0" smtClean="0"/>
              <a:t> ☎ </a:t>
            </a:r>
            <a:r>
              <a:rPr lang="en-US" altLang="ko-KR" sz="1200" dirty="0"/>
              <a:t>031-961-5455(BMC</a:t>
            </a:r>
            <a:r>
              <a:rPr lang="ko-KR" altLang="en-US" sz="1200" dirty="0" err="1"/>
              <a:t>종합행정실</a:t>
            </a:r>
            <a:r>
              <a:rPr lang="en-US" altLang="ko-KR" sz="1200" dirty="0" smtClean="0"/>
              <a:t>)</a:t>
            </a:r>
            <a:endParaRPr lang="en-US" altLang="ko-KR" sz="1200" dirty="0"/>
          </a:p>
        </p:txBody>
      </p:sp>
      <p:sp>
        <p:nvSpPr>
          <p:cNvPr id="7" name="타원 6"/>
          <p:cNvSpPr/>
          <p:nvPr/>
        </p:nvSpPr>
        <p:spPr>
          <a:xfrm>
            <a:off x="9661358" y="1804736"/>
            <a:ext cx="553452" cy="49329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9370336" y="151178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①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158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32547" y="5801795"/>
            <a:ext cx="37689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dirty="0" smtClean="0"/>
              <a:t>로그인 실행</a:t>
            </a:r>
            <a:endParaRPr lang="en-US" altLang="ko-KR" dirty="0" smtClean="0"/>
          </a:p>
          <a:p>
            <a:pPr marL="342900" indent="-342900">
              <a:buAutoNum type="arabicPeriod"/>
            </a:pPr>
            <a:r>
              <a:rPr lang="ko-KR" altLang="en-US" dirty="0" smtClean="0"/>
              <a:t>연구실 안전교육 시스템</a:t>
            </a:r>
            <a:r>
              <a:rPr lang="en-US" altLang="ko-KR" b="1" dirty="0" smtClean="0">
                <a:solidFill>
                  <a:srgbClr val="0000FF"/>
                </a:solidFill>
              </a:rPr>
              <a:t>(</a:t>
            </a:r>
            <a:r>
              <a:rPr lang="ko-KR" altLang="en-US" b="1" dirty="0" smtClean="0">
                <a:solidFill>
                  <a:srgbClr val="0000FF"/>
                </a:solidFill>
              </a:rPr>
              <a:t>클릭</a:t>
            </a:r>
            <a:r>
              <a:rPr lang="en-US" altLang="ko-KR" b="1" dirty="0" smtClean="0">
                <a:solidFill>
                  <a:srgbClr val="0000FF"/>
                </a:solidFill>
              </a:rPr>
              <a:t>)</a:t>
            </a:r>
            <a:r>
              <a:rPr lang="ko-KR" altLang="en-US" b="1" dirty="0" smtClean="0">
                <a:solidFill>
                  <a:srgbClr val="0000FF"/>
                </a:solidFill>
              </a:rPr>
              <a:t>  </a:t>
            </a:r>
            <a:endParaRPr lang="ko-KR" altLang="en-US" b="1" dirty="0">
              <a:solidFill>
                <a:srgbClr val="0000FF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9170" r="24413"/>
          <a:stretch/>
        </p:blipFill>
        <p:spPr>
          <a:xfrm>
            <a:off x="1732547" y="192504"/>
            <a:ext cx="8826014" cy="5474369"/>
          </a:xfrm>
          <a:prstGeom prst="rect">
            <a:avLst/>
          </a:prstGeom>
        </p:spPr>
      </p:pic>
      <p:sp>
        <p:nvSpPr>
          <p:cNvPr id="8" name="타원 7"/>
          <p:cNvSpPr/>
          <p:nvPr/>
        </p:nvSpPr>
        <p:spPr>
          <a:xfrm>
            <a:off x="3260558" y="24061"/>
            <a:ext cx="1082842" cy="49329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>
            <a:off x="6382693" y="3766242"/>
            <a:ext cx="3883937" cy="95061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6011501" y="3458424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①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24270" y="33269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②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961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7763" t="-896" r="17303" b="21847"/>
          <a:stretch/>
        </p:blipFill>
        <p:spPr>
          <a:xfrm>
            <a:off x="2358188" y="0"/>
            <a:ext cx="7916779" cy="530592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44779" y="5305926"/>
            <a:ext cx="33826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dirty="0" smtClean="0"/>
              <a:t>연구실안전교육시스템 확인</a:t>
            </a:r>
            <a:endParaRPr lang="en-US" altLang="ko-KR" dirty="0" smtClean="0"/>
          </a:p>
          <a:p>
            <a:pPr marL="342900" indent="-342900">
              <a:buAutoNum type="arabicPeriod"/>
            </a:pPr>
            <a:r>
              <a:rPr lang="ko-KR" altLang="en-US" dirty="0" smtClean="0"/>
              <a:t>수강신청</a:t>
            </a:r>
            <a:r>
              <a:rPr lang="en-US" altLang="ko-KR" dirty="0" smtClean="0"/>
              <a:t>(</a:t>
            </a:r>
            <a:r>
              <a:rPr lang="ko-KR" altLang="en-US" dirty="0" smtClean="0"/>
              <a:t>클릭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8" name="타원 7"/>
          <p:cNvSpPr/>
          <p:nvPr/>
        </p:nvSpPr>
        <p:spPr>
          <a:xfrm>
            <a:off x="6629404" y="4150894"/>
            <a:ext cx="1082842" cy="111893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모서리가 둥근 직사각형 1"/>
          <p:cNvSpPr/>
          <p:nvPr/>
        </p:nvSpPr>
        <p:spPr>
          <a:xfrm>
            <a:off x="2444436" y="938463"/>
            <a:ext cx="1928388" cy="6978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037030" y="93846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①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27898" y="411479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②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301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22204" r="14243" b="6691"/>
          <a:stretch/>
        </p:blipFill>
        <p:spPr>
          <a:xfrm>
            <a:off x="2668032" y="-15479"/>
            <a:ext cx="7748338" cy="599172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68032" y="5976247"/>
            <a:ext cx="8919429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dirty="0" smtClean="0"/>
              <a:t>연구실 안전교육훈련 규정에 동의합니다</a:t>
            </a:r>
            <a:r>
              <a:rPr lang="en-US" altLang="ko-KR" dirty="0" smtClean="0"/>
              <a:t>. </a:t>
            </a:r>
            <a:r>
              <a:rPr lang="en-US" altLang="ko-KR" b="1" dirty="0" smtClean="0">
                <a:solidFill>
                  <a:srgbClr val="0000FF"/>
                </a:solidFill>
              </a:rPr>
              <a:t>(</a:t>
            </a:r>
            <a:r>
              <a:rPr lang="ko-KR" altLang="en-US" b="1" dirty="0" smtClean="0">
                <a:solidFill>
                  <a:srgbClr val="0000FF"/>
                </a:solidFill>
              </a:rPr>
              <a:t>체크</a:t>
            </a:r>
            <a:r>
              <a:rPr lang="en-US" altLang="ko-KR" b="1" dirty="0" smtClean="0">
                <a:solidFill>
                  <a:srgbClr val="0000FF"/>
                </a:solidFill>
              </a:rPr>
              <a:t>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dirty="0" smtClean="0"/>
              <a:t>수강신청</a:t>
            </a:r>
            <a:r>
              <a:rPr lang="en-US" altLang="ko-KR" dirty="0" smtClean="0"/>
              <a:t>(</a:t>
            </a:r>
            <a:r>
              <a:rPr lang="ko-KR" altLang="en-US" dirty="0" smtClean="0"/>
              <a:t>안전과목 선택</a:t>
            </a:r>
            <a:r>
              <a:rPr lang="en-US" altLang="ko-KR" dirty="0" smtClean="0"/>
              <a:t>)</a:t>
            </a:r>
            <a:r>
              <a:rPr lang="ko-KR" altLang="en-US" dirty="0" smtClean="0"/>
              <a:t> </a:t>
            </a:r>
            <a:r>
              <a:rPr lang="en-US" altLang="ko-KR" dirty="0"/>
              <a:t>:</a:t>
            </a:r>
            <a:r>
              <a:rPr lang="ko-KR" altLang="en-US" dirty="0"/>
              <a:t> 학과 또는 교양 실험 수업 등을 고려 후 선택</a:t>
            </a:r>
            <a:r>
              <a:rPr lang="en-US" altLang="ko-KR" dirty="0"/>
              <a:t>(</a:t>
            </a:r>
            <a:r>
              <a:rPr lang="ko-KR" altLang="en-US" dirty="0"/>
              <a:t>자율선택</a:t>
            </a:r>
            <a:r>
              <a:rPr lang="en-US" altLang="ko-KR" dirty="0"/>
              <a:t>)</a:t>
            </a:r>
          </a:p>
        </p:txBody>
      </p:sp>
      <p:sp>
        <p:nvSpPr>
          <p:cNvPr id="9" name="타원 8"/>
          <p:cNvSpPr/>
          <p:nvPr/>
        </p:nvSpPr>
        <p:spPr>
          <a:xfrm>
            <a:off x="4562947" y="3354070"/>
            <a:ext cx="505326" cy="52081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4400112" y="298473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①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4562947" y="4092168"/>
            <a:ext cx="2209045" cy="47983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136953" y="4092168"/>
            <a:ext cx="415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②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1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3785"/>
            <a:ext cx="9077325" cy="2080057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" y="2672391"/>
            <a:ext cx="9067800" cy="2312959"/>
          </a:xfrm>
          <a:prstGeom prst="rect">
            <a:avLst/>
          </a:prstGeom>
        </p:spPr>
      </p:pic>
      <p:sp>
        <p:nvSpPr>
          <p:cNvPr id="8" name="타원 7"/>
          <p:cNvSpPr/>
          <p:nvPr/>
        </p:nvSpPr>
        <p:spPr>
          <a:xfrm>
            <a:off x="2057402" y="1753469"/>
            <a:ext cx="2249902" cy="38549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/>
          <p:cNvSpPr/>
          <p:nvPr/>
        </p:nvSpPr>
        <p:spPr>
          <a:xfrm>
            <a:off x="2057402" y="4012545"/>
            <a:ext cx="2249902" cy="38549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모서리가 둥근 직사각형 1"/>
          <p:cNvSpPr/>
          <p:nvPr/>
        </p:nvSpPr>
        <p:spPr>
          <a:xfrm>
            <a:off x="117697" y="796701"/>
            <a:ext cx="3440317" cy="50699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17697" y="1281945"/>
            <a:ext cx="407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①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54307" y="1673813"/>
            <a:ext cx="407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②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34733" y="3986772"/>
            <a:ext cx="407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②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085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524" y="4517680"/>
            <a:ext cx="121130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ko-KR" altLang="en-US" b="1" u="sng" dirty="0" smtClean="0">
                <a:solidFill>
                  <a:srgbClr val="FF0000"/>
                </a:solidFill>
              </a:rPr>
              <a:t>교육기간 </a:t>
            </a:r>
            <a:r>
              <a:rPr lang="en-US" altLang="ko-KR" b="1" u="sng" dirty="0">
                <a:solidFill>
                  <a:srgbClr val="FF0000"/>
                </a:solidFill>
              </a:rPr>
              <a:t>: </a:t>
            </a:r>
            <a:r>
              <a:rPr lang="ko-KR" altLang="en-US" b="1" u="sng" dirty="0">
                <a:solidFill>
                  <a:srgbClr val="FF0000"/>
                </a:solidFill>
              </a:rPr>
              <a:t>신규교육 </a:t>
            </a:r>
            <a:r>
              <a:rPr lang="en-US" altLang="ko-KR" b="1" u="sng" dirty="0">
                <a:solidFill>
                  <a:srgbClr val="FF0000"/>
                </a:solidFill>
              </a:rPr>
              <a:t>9</a:t>
            </a:r>
            <a:r>
              <a:rPr lang="ko-KR" altLang="en-US" b="1" u="sng" dirty="0">
                <a:solidFill>
                  <a:srgbClr val="FF0000"/>
                </a:solidFill>
              </a:rPr>
              <a:t>월 </a:t>
            </a:r>
            <a:r>
              <a:rPr lang="en-US" altLang="ko-KR" b="1" u="sng" dirty="0">
                <a:solidFill>
                  <a:srgbClr val="FF0000"/>
                </a:solidFill>
              </a:rPr>
              <a:t>21</a:t>
            </a:r>
            <a:r>
              <a:rPr lang="ko-KR" altLang="en-US" b="1" u="sng" dirty="0">
                <a:solidFill>
                  <a:srgbClr val="FF0000"/>
                </a:solidFill>
              </a:rPr>
              <a:t>일</a:t>
            </a:r>
            <a:r>
              <a:rPr lang="en-US" altLang="ko-KR" b="1" u="sng" dirty="0">
                <a:solidFill>
                  <a:srgbClr val="FF0000"/>
                </a:solidFill>
              </a:rPr>
              <a:t>~10</a:t>
            </a:r>
            <a:r>
              <a:rPr lang="ko-KR" altLang="en-US" b="1" u="sng" dirty="0">
                <a:solidFill>
                  <a:srgbClr val="FF0000"/>
                </a:solidFill>
              </a:rPr>
              <a:t>월</a:t>
            </a:r>
            <a:r>
              <a:rPr lang="en-US" altLang="ko-KR" b="1" u="sng" dirty="0">
                <a:solidFill>
                  <a:srgbClr val="FF0000"/>
                </a:solidFill>
              </a:rPr>
              <a:t>31</a:t>
            </a:r>
            <a:r>
              <a:rPr lang="ko-KR" altLang="en-US" b="1" u="sng" dirty="0">
                <a:solidFill>
                  <a:srgbClr val="FF0000"/>
                </a:solidFill>
              </a:rPr>
              <a:t>일 </a:t>
            </a:r>
            <a:r>
              <a:rPr lang="en-US" altLang="ko-KR" b="1" u="sng" dirty="0">
                <a:solidFill>
                  <a:srgbClr val="FF0000"/>
                </a:solidFill>
              </a:rPr>
              <a:t>/ </a:t>
            </a:r>
            <a:r>
              <a:rPr lang="ko-KR" altLang="en-US" b="1" u="sng" dirty="0">
                <a:solidFill>
                  <a:srgbClr val="FF0000"/>
                </a:solidFill>
              </a:rPr>
              <a:t>정기교육 </a:t>
            </a:r>
            <a:r>
              <a:rPr lang="en-US" altLang="ko-KR" b="1" u="sng" dirty="0">
                <a:solidFill>
                  <a:srgbClr val="FF0000"/>
                </a:solidFill>
              </a:rPr>
              <a:t>: 9</a:t>
            </a:r>
            <a:r>
              <a:rPr lang="ko-KR" altLang="en-US" b="1" u="sng" dirty="0">
                <a:solidFill>
                  <a:srgbClr val="FF0000"/>
                </a:solidFill>
              </a:rPr>
              <a:t>월 </a:t>
            </a:r>
            <a:r>
              <a:rPr lang="en-US" altLang="ko-KR" b="1" u="sng" dirty="0" smtClean="0">
                <a:solidFill>
                  <a:srgbClr val="FF0000"/>
                </a:solidFill>
              </a:rPr>
              <a:t>1</a:t>
            </a:r>
            <a:r>
              <a:rPr lang="ko-KR" altLang="en-US" b="1" u="sng" dirty="0" smtClean="0">
                <a:solidFill>
                  <a:srgbClr val="FF0000"/>
                </a:solidFill>
              </a:rPr>
              <a:t>일 </a:t>
            </a:r>
            <a:r>
              <a:rPr lang="en-US" altLang="ko-KR" b="1" u="sng" dirty="0">
                <a:solidFill>
                  <a:srgbClr val="FF0000"/>
                </a:solidFill>
              </a:rPr>
              <a:t>~ 12</a:t>
            </a:r>
            <a:r>
              <a:rPr lang="ko-KR" altLang="en-US" b="1" u="sng" dirty="0">
                <a:solidFill>
                  <a:srgbClr val="FF0000"/>
                </a:solidFill>
              </a:rPr>
              <a:t>월 </a:t>
            </a:r>
            <a:r>
              <a:rPr lang="en-US" altLang="ko-KR" b="1" u="sng" dirty="0" smtClean="0">
                <a:solidFill>
                  <a:srgbClr val="FF0000"/>
                </a:solidFill>
              </a:rPr>
              <a:t>14</a:t>
            </a:r>
            <a:r>
              <a:rPr lang="ko-KR" altLang="en-US" b="1" u="sng" dirty="0" smtClean="0">
                <a:solidFill>
                  <a:srgbClr val="FF0000"/>
                </a:solidFill>
              </a:rPr>
              <a:t>일</a:t>
            </a:r>
            <a:endParaRPr lang="en-US" altLang="ko-KR" dirty="0" smtClean="0"/>
          </a:p>
          <a:p>
            <a:r>
              <a:rPr lang="en-US" altLang="ko-KR" b="1" dirty="0" smtClean="0">
                <a:solidFill>
                  <a:srgbClr val="0000FF"/>
                </a:solidFill>
              </a:rPr>
              <a:t>    ※ </a:t>
            </a:r>
            <a:r>
              <a:rPr lang="ko-KR" altLang="en-US" b="1" dirty="0">
                <a:solidFill>
                  <a:srgbClr val="0000FF"/>
                </a:solidFill>
              </a:rPr>
              <a:t>상기 일정기준에 맞추어 교육이수 바랍니다</a:t>
            </a:r>
            <a:r>
              <a:rPr lang="en-US" altLang="ko-KR" b="1" dirty="0" smtClean="0">
                <a:solidFill>
                  <a:srgbClr val="0000FF"/>
                </a:solidFill>
              </a:rPr>
              <a:t>.</a:t>
            </a:r>
            <a:endParaRPr lang="en-US" altLang="ko-KR" dirty="0" smtClean="0"/>
          </a:p>
          <a:p>
            <a:r>
              <a:rPr lang="en-US" altLang="ko-KR" dirty="0" smtClean="0"/>
              <a:t>2.  </a:t>
            </a:r>
            <a:r>
              <a:rPr lang="ko-KR" altLang="en-US" dirty="0" smtClean="0"/>
              <a:t>수강완료 후 수료증 출력 클릭하여 들어가면 이수현황 확인됨</a:t>
            </a:r>
            <a:endParaRPr lang="en-US" altLang="ko-KR" dirty="0" smtClean="0"/>
          </a:p>
          <a:p>
            <a:r>
              <a:rPr lang="en-US" altLang="ko-KR" dirty="0" smtClean="0"/>
              <a:t>3.  </a:t>
            </a:r>
            <a:r>
              <a:rPr lang="ko-KR" altLang="en-US" dirty="0" smtClean="0"/>
              <a:t>교육이수 관련 문의사항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  - </a:t>
            </a:r>
            <a:r>
              <a:rPr lang="ko-KR" altLang="en-US" dirty="0" smtClean="0"/>
              <a:t>서울캠퍼스 </a:t>
            </a:r>
            <a:r>
              <a:rPr lang="en-US" altLang="ko-KR" dirty="0" smtClean="0"/>
              <a:t>: </a:t>
            </a:r>
            <a:r>
              <a:rPr lang="ko-KR" altLang="en-US" dirty="0" smtClean="0"/>
              <a:t>☎ </a:t>
            </a:r>
            <a:r>
              <a:rPr lang="en-US" altLang="ko-KR" dirty="0" smtClean="0"/>
              <a:t>02-2260-8568(</a:t>
            </a:r>
            <a:r>
              <a:rPr lang="ko-KR" altLang="en-US" dirty="0" err="1" smtClean="0"/>
              <a:t>시설안전팀</a:t>
            </a:r>
            <a:r>
              <a:rPr lang="en-US" altLang="ko-KR" dirty="0" smtClean="0"/>
              <a:t>)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    - </a:t>
            </a:r>
            <a:r>
              <a:rPr lang="ko-KR" altLang="en-US" dirty="0" err="1" smtClean="0"/>
              <a:t>바이오메디캠퍼스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/>
              <a:t>☎ </a:t>
            </a:r>
            <a:r>
              <a:rPr lang="en-US" altLang="ko-KR" dirty="0" smtClean="0"/>
              <a:t>031-961-5455(BMC</a:t>
            </a:r>
            <a:r>
              <a:rPr lang="ko-KR" altLang="en-US" dirty="0" err="1" smtClean="0"/>
              <a:t>종합행정실</a:t>
            </a:r>
            <a:r>
              <a:rPr lang="en-US" altLang="ko-KR" dirty="0" smtClean="0"/>
              <a:t>)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b="6892"/>
          <a:stretch/>
        </p:blipFill>
        <p:spPr>
          <a:xfrm>
            <a:off x="9525" y="166308"/>
            <a:ext cx="12192000" cy="4260838"/>
          </a:xfrm>
          <a:prstGeom prst="rect">
            <a:avLst/>
          </a:prstGeom>
        </p:spPr>
      </p:pic>
      <p:sp>
        <p:nvSpPr>
          <p:cNvPr id="7" name="타원 6"/>
          <p:cNvSpPr/>
          <p:nvPr/>
        </p:nvSpPr>
        <p:spPr>
          <a:xfrm>
            <a:off x="6966284" y="3284623"/>
            <a:ext cx="1106905" cy="114299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00336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461</Words>
  <Application>Microsoft Office PowerPoint</Application>
  <PresentationFormat>와이드스크린</PresentationFormat>
  <Paragraphs>78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1" baseType="lpstr">
      <vt:lpstr>맑은 고딕</vt:lpstr>
      <vt:lpstr>함초롬바탕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LEE jin bok</dc:creator>
  <cp:lastModifiedBy>LEE jin bok</cp:lastModifiedBy>
  <cp:revision>28</cp:revision>
  <dcterms:created xsi:type="dcterms:W3CDTF">2020-05-12T01:48:03Z</dcterms:created>
  <dcterms:modified xsi:type="dcterms:W3CDTF">2021-04-12T08:11:59Z</dcterms:modified>
</cp:coreProperties>
</file>